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1927384"/>
            <a:ext cx="7934325" cy="22359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868"/>
              </a:lnSpc>
              <a:buNone/>
            </a:pPr>
            <a:r>
              <a:rPr lang="en-US" sz="4695" spc="-14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Tutorial de Lenguaje C: Elementos Obsoletos y Nuevas Características</a:t>
            </a:r>
            <a:endParaRPr lang="en-US" sz="4695" dirty="0"/>
          </a:p>
        </p:txBody>
      </p:sp>
      <p:sp>
        <p:nvSpPr>
          <p:cNvPr id="6" name="Text 3"/>
          <p:cNvSpPr/>
          <p:nvPr/>
        </p:nvSpPr>
        <p:spPr>
          <a:xfrm>
            <a:off x="604837" y="4422577"/>
            <a:ext cx="7934325" cy="1382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tutorial explora elementos obsoletos pero aún válidos del lenguaje C, así como nuevas palabras clave y características introducidas en estándares más recientes. También aborda temas avanzados como convenciones de llamada, recursividad, manejo de memoria y programación de red. A lo largo de este tutorial, examinaremos cómo el lenguaje C ha evolucionado y cómo se pueden utilizar tanto las características antiguas como las nuevas en la programación moderna.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604837" y="6012656"/>
            <a:ext cx="276463" cy="276463"/>
          </a:xfrm>
          <a:prstGeom prst="roundRect">
            <a:avLst>
              <a:gd name="adj" fmla="val 330716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58" y="6020276"/>
            <a:ext cx="261223" cy="2612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67621" y="5999798"/>
            <a:ext cx="1826300" cy="302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1"/>
              </a:lnSpc>
              <a:buNone/>
            </a:pPr>
            <a:r>
              <a:rPr lang="en-US" sz="1701" b="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Chridtopher Cox</a:t>
            </a:r>
            <a:endParaRPr lang="en-US" sz="1701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1357551"/>
            <a:ext cx="5910143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spc="-102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Elementos Obsoletos en C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6156067" y="2351127"/>
            <a:ext cx="388739" cy="388739"/>
          </a:xfrm>
          <a:prstGeom prst="roundRect">
            <a:avLst>
              <a:gd name="adj" fmla="val 8002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276439" y="2415897"/>
            <a:ext cx="14787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spc="-6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041" dirty="0"/>
          </a:p>
        </p:txBody>
      </p:sp>
      <p:sp>
        <p:nvSpPr>
          <p:cNvPr id="8" name="Text 5"/>
          <p:cNvSpPr/>
          <p:nvPr/>
        </p:nvSpPr>
        <p:spPr>
          <a:xfrm>
            <a:off x="7300913" y="2329577"/>
            <a:ext cx="418635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Declaración Implícita de Variables</a:t>
            </a:r>
            <a:endParaRPr lang="en-US" sz="1701" dirty="0"/>
          </a:p>
        </p:txBody>
      </p:sp>
      <p:sp>
        <p:nvSpPr>
          <p:cNvPr id="9" name="Text 6"/>
          <p:cNvSpPr/>
          <p:nvPr/>
        </p:nvSpPr>
        <p:spPr>
          <a:xfrm>
            <a:off x="7300913" y="2703076"/>
            <a:ext cx="672465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versiones antiguas de C, las variables podían usarse sin declaración explícita. Por ejemplo: x = 10; // Declaración implícita de x como int. Aunque esto era común en el pasado, los estándares modernos requieren declaraciones explícitas.</a:t>
            </a:r>
            <a:endParaRPr lang="en-US" sz="1361" dirty="0"/>
          </a:p>
        </p:txBody>
      </p:sp>
      <p:sp>
        <p:nvSpPr>
          <p:cNvPr id="10" name="Shape 7"/>
          <p:cNvSpPr/>
          <p:nvPr/>
        </p:nvSpPr>
        <p:spPr>
          <a:xfrm>
            <a:off x="6156067" y="4072652"/>
            <a:ext cx="388739" cy="388739"/>
          </a:xfrm>
          <a:prstGeom prst="roundRect">
            <a:avLst>
              <a:gd name="adj" fmla="val 8002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276439" y="4137422"/>
            <a:ext cx="14787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spc="-6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2041" dirty="0"/>
          </a:p>
        </p:txBody>
      </p:sp>
      <p:sp>
        <p:nvSpPr>
          <p:cNvPr id="12" name="Text 9"/>
          <p:cNvSpPr/>
          <p:nvPr/>
        </p:nvSpPr>
        <p:spPr>
          <a:xfrm>
            <a:off x="7300913" y="4051102"/>
            <a:ext cx="270891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Palabra Clave register</a:t>
            </a:r>
            <a:endParaRPr lang="en-US" sz="1701" dirty="0"/>
          </a:p>
        </p:txBody>
      </p:sp>
      <p:sp>
        <p:nvSpPr>
          <p:cNvPr id="13" name="Text 10"/>
          <p:cNvSpPr/>
          <p:nvPr/>
        </p:nvSpPr>
        <p:spPr>
          <a:xfrm>
            <a:off x="7300913" y="4424601"/>
            <a:ext cx="672465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palabra clave register sugería al compilador almacenar una variable en un registro del procesador. Ejemplo: register int i; // Se recomienda evitar usar register. Los compiladores modernos suelen ignorar esta sugerencia.</a:t>
            </a:r>
            <a:endParaRPr lang="en-US" sz="1361" dirty="0"/>
          </a:p>
        </p:txBody>
      </p:sp>
      <p:sp>
        <p:nvSpPr>
          <p:cNvPr id="14" name="Shape 11"/>
          <p:cNvSpPr/>
          <p:nvPr/>
        </p:nvSpPr>
        <p:spPr>
          <a:xfrm>
            <a:off x="6156067" y="5794177"/>
            <a:ext cx="388739" cy="388739"/>
          </a:xfrm>
          <a:prstGeom prst="roundRect">
            <a:avLst>
              <a:gd name="adj" fmla="val 8002"/>
            </a:avLst>
          </a:prstGeom>
          <a:solidFill>
            <a:srgbClr val="404040"/>
          </a:solidFill>
          <a:ln/>
        </p:spPr>
      </p:sp>
      <p:sp>
        <p:nvSpPr>
          <p:cNvPr id="15" name="Text 12"/>
          <p:cNvSpPr/>
          <p:nvPr/>
        </p:nvSpPr>
        <p:spPr>
          <a:xfrm>
            <a:off x="6276439" y="5858947"/>
            <a:ext cx="14787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spc="-6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2041" dirty="0"/>
          </a:p>
        </p:txBody>
      </p:sp>
      <p:sp>
        <p:nvSpPr>
          <p:cNvPr id="16" name="Text 13"/>
          <p:cNvSpPr/>
          <p:nvPr/>
        </p:nvSpPr>
        <p:spPr>
          <a:xfrm>
            <a:off x="7300913" y="5772626"/>
            <a:ext cx="270891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Evolución del Estándar</a:t>
            </a:r>
            <a:endParaRPr lang="en-US" sz="1701" dirty="0"/>
          </a:p>
        </p:txBody>
      </p:sp>
      <p:sp>
        <p:nvSpPr>
          <p:cNvPr id="17" name="Text 14"/>
          <p:cNvSpPr/>
          <p:nvPr/>
        </p:nvSpPr>
        <p:spPr>
          <a:xfrm>
            <a:off x="7300913" y="6146125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 cada nuevo estándar de C, algunas prácticas se vuelven obsoletas mientras se introducen nuevas características, reflejando la evolución continua del lenguaje.</a:t>
            </a:r>
            <a:endParaRPr lang="en-US" sz="1361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82200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Nuevas Palabras Clave en C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2735342"/>
            <a:ext cx="7415927" cy="2212657"/>
          </a:xfrm>
          <a:prstGeom prst="roundRect">
            <a:avLst>
              <a:gd name="adj" fmla="val 2008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1110853" y="298215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inline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110853" y="3516035"/>
            <a:ext cx="692229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Introducida en C99, inline sugiere al compilador insertar el código de una función directamente en el lugar de la llamada. Ejemplo: inline int square(int x) { return x * x; }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864037" y="5194816"/>
            <a:ext cx="7415927" cy="2212657"/>
          </a:xfrm>
          <a:prstGeom prst="roundRect">
            <a:avLst>
              <a:gd name="adj" fmla="val 2008"/>
            </a:avLst>
          </a:prstGeom>
          <a:solidFill>
            <a:srgbClr val="404040"/>
          </a:solidFill>
          <a:ln/>
        </p:spPr>
      </p:sp>
      <p:sp>
        <p:nvSpPr>
          <p:cNvPr id="10" name="Text 7"/>
          <p:cNvSpPr/>
          <p:nvPr/>
        </p:nvSpPr>
        <p:spPr>
          <a:xfrm>
            <a:off x="1110853" y="5441633"/>
            <a:ext cx="422255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_Bool, bool, true, false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1110853" y="5975509"/>
            <a:ext cx="692229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C99 introdujo _Bool para manejar valores booleanos. También se definieron true y false en . Ejemplo: bool is_even(int number) { return (number % 2 == 0); }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005489"/>
            <a:ext cx="985254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Convenciones de Llamada en C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cdecl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Convención por defecto en muchos compiladores. Los parámetros se pasan en el stack y el llamador limpia el stack. Ejemplo: void __cdecl myFunction(int a);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stdcall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Utilizada en Windows para llamadas a la API. El llamado limpia el stack después de la llamada. Ejemplo: void __stdcall myFunction(int a);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fastcall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 el paso de parámetros, usando registros en lugar de la pila. Ejemplo: void __fastcall myFunction(int a);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76605" y="889516"/>
            <a:ext cx="7763589" cy="1232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53"/>
              </a:lnSpc>
              <a:buNone/>
            </a:pPr>
            <a:r>
              <a:rPr lang="en-US" sz="3882" spc="-11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Recursividad y Manejo de Pilas</a:t>
            </a:r>
            <a:endParaRPr lang="en-US" sz="388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05" y="2417802"/>
            <a:ext cx="986076" cy="17668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8432" y="2614970"/>
            <a:ext cx="3372207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6"/>
              </a:lnSpc>
              <a:buNone/>
            </a:pPr>
            <a:r>
              <a:rPr lang="en-US" sz="1941" spc="-58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Concepto de Recursividad</a:t>
            </a:r>
            <a:endParaRPr lang="en-US" sz="1941" dirty="0"/>
          </a:p>
        </p:txBody>
      </p:sp>
      <p:sp>
        <p:nvSpPr>
          <p:cNvPr id="8" name="Text 4"/>
          <p:cNvSpPr/>
          <p:nvPr/>
        </p:nvSpPr>
        <p:spPr>
          <a:xfrm>
            <a:off x="7458432" y="3041333"/>
            <a:ext cx="6481762" cy="946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85"/>
              </a:lnSpc>
              <a:buNone/>
            </a:pPr>
            <a:r>
              <a:rPr lang="en-US" sz="1553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función es recursiva si se llama a sí misma. Es útil para problemas divisibles en subproblemas similares. Ejemplo: int factorial(int n) { if (n == 0) return 1; return n * factorial(n - 1); }</a:t>
            </a:r>
            <a:endParaRPr lang="en-US" sz="155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05" y="4184690"/>
            <a:ext cx="986076" cy="15776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8432" y="4381857"/>
            <a:ext cx="2465189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6"/>
              </a:lnSpc>
              <a:buNone/>
            </a:pPr>
            <a:r>
              <a:rPr lang="en-US" sz="1941" spc="-58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Uso de la Pila</a:t>
            </a:r>
            <a:endParaRPr lang="en-US" sz="1941" dirty="0"/>
          </a:p>
        </p:txBody>
      </p:sp>
      <p:sp>
        <p:nvSpPr>
          <p:cNvPr id="11" name="Text 6"/>
          <p:cNvSpPr/>
          <p:nvPr/>
        </p:nvSpPr>
        <p:spPr>
          <a:xfrm>
            <a:off x="7458432" y="4808220"/>
            <a:ext cx="6481762" cy="630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85"/>
              </a:lnSpc>
              <a:buNone/>
            </a:pPr>
            <a:r>
              <a:rPr lang="en-US" sz="1553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llamada de función consume espacio en la pila. Las llamadas recursivas pueden agotar este espacio, causando un "stack overflow".</a:t>
            </a:r>
            <a:endParaRPr lang="en-US" sz="155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605" y="5762387"/>
            <a:ext cx="986076" cy="157769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8432" y="5959554"/>
            <a:ext cx="4215170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6"/>
              </a:lnSpc>
              <a:buNone/>
            </a:pPr>
            <a:r>
              <a:rPr lang="en-US" sz="1941" spc="-58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Consideraciones de Rendimiento</a:t>
            </a:r>
            <a:endParaRPr lang="en-US" sz="1941" dirty="0"/>
          </a:p>
        </p:txBody>
      </p:sp>
      <p:sp>
        <p:nvSpPr>
          <p:cNvPr id="14" name="Text 8"/>
          <p:cNvSpPr/>
          <p:nvPr/>
        </p:nvSpPr>
        <p:spPr>
          <a:xfrm>
            <a:off x="7458432" y="6385917"/>
            <a:ext cx="6481762" cy="630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85"/>
              </a:lnSpc>
              <a:buNone/>
            </a:pPr>
            <a:r>
              <a:rPr lang="en-US" sz="1553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recursividad puede ser elegante pero costosa en términos de memoria. Es importante considerar alternativas iterativas para problemas complejos.</a:t>
            </a:r>
            <a:endParaRPr lang="en-US" sz="1553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28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56467" y="3382804"/>
            <a:ext cx="8534757" cy="693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58"/>
              </a:lnSpc>
              <a:buNone/>
            </a:pPr>
            <a:r>
              <a:rPr lang="en-US" sz="4367" spc="-13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Manejo de Memoria y Cadenas</a:t>
            </a:r>
            <a:endParaRPr lang="en-US" sz="4367" dirty="0"/>
          </a:p>
        </p:txBody>
      </p:sp>
      <p:sp>
        <p:nvSpPr>
          <p:cNvPr id="6" name="Shape 3"/>
          <p:cNvSpPr/>
          <p:nvPr/>
        </p:nvSpPr>
        <p:spPr>
          <a:xfrm>
            <a:off x="1256467" y="4658201"/>
            <a:ext cx="499110" cy="499110"/>
          </a:xfrm>
          <a:prstGeom prst="roundRect">
            <a:avLst>
              <a:gd name="adj" fmla="val 8000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1411129" y="4741307"/>
            <a:ext cx="189667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0"/>
              </a:lnSpc>
              <a:buNone/>
            </a:pPr>
            <a:r>
              <a:rPr lang="en-US" sz="2620" spc="-79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620" dirty="0"/>
          </a:p>
        </p:txBody>
      </p:sp>
      <p:sp>
        <p:nvSpPr>
          <p:cNvPr id="8" name="Text 5"/>
          <p:cNvSpPr/>
          <p:nvPr/>
        </p:nvSpPr>
        <p:spPr>
          <a:xfrm>
            <a:off x="1977390" y="4658201"/>
            <a:ext cx="2772847" cy="346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9"/>
              </a:lnSpc>
              <a:buNone/>
            </a:pPr>
            <a:r>
              <a:rPr lang="en-US" sz="2183" spc="-66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Memoria Dinámica</a:t>
            </a:r>
            <a:endParaRPr lang="en-US" sz="2183" dirty="0"/>
          </a:p>
        </p:txBody>
      </p:sp>
      <p:sp>
        <p:nvSpPr>
          <p:cNvPr id="9" name="Text 6"/>
          <p:cNvSpPr/>
          <p:nvPr/>
        </p:nvSpPr>
        <p:spPr>
          <a:xfrm>
            <a:off x="1977390" y="5137785"/>
            <a:ext cx="3170277" cy="2483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5"/>
              </a:lnSpc>
              <a:buNone/>
            </a:pPr>
            <a:r>
              <a:rPr lang="en-US" sz="1747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utilizan funciones de como malloc, calloc, realloc y free para gestionar memoria dinámica. Ejemplo: int *arr = (int *)malloc(10 * sizeof(int)); // Reserva memoria para un array de 10 enteros</a:t>
            </a:r>
            <a:endParaRPr lang="en-US" sz="1747" dirty="0"/>
          </a:p>
        </p:txBody>
      </p:sp>
      <p:sp>
        <p:nvSpPr>
          <p:cNvPr id="10" name="Shape 7"/>
          <p:cNvSpPr/>
          <p:nvPr/>
        </p:nvSpPr>
        <p:spPr>
          <a:xfrm>
            <a:off x="5369481" y="4658201"/>
            <a:ext cx="499110" cy="499110"/>
          </a:xfrm>
          <a:prstGeom prst="roundRect">
            <a:avLst>
              <a:gd name="adj" fmla="val 8000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5524143" y="4741307"/>
            <a:ext cx="189667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0"/>
              </a:lnSpc>
              <a:buNone/>
            </a:pPr>
            <a:r>
              <a:rPr lang="en-US" sz="2620" spc="-79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2620" dirty="0"/>
          </a:p>
        </p:txBody>
      </p:sp>
      <p:sp>
        <p:nvSpPr>
          <p:cNvPr id="12" name="Text 9"/>
          <p:cNvSpPr/>
          <p:nvPr/>
        </p:nvSpPr>
        <p:spPr>
          <a:xfrm>
            <a:off x="6090404" y="4658201"/>
            <a:ext cx="3170277" cy="6931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9"/>
              </a:lnSpc>
              <a:buNone/>
            </a:pPr>
            <a:r>
              <a:rPr lang="en-US" sz="2183" spc="-66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Cadenas de Caracteres</a:t>
            </a:r>
            <a:endParaRPr lang="en-US" sz="2183" dirty="0"/>
          </a:p>
        </p:txBody>
      </p:sp>
      <p:sp>
        <p:nvSpPr>
          <p:cNvPr id="13" name="Text 10"/>
          <p:cNvSpPr/>
          <p:nvPr/>
        </p:nvSpPr>
        <p:spPr>
          <a:xfrm>
            <a:off x="6090404" y="5484376"/>
            <a:ext cx="3170277" cy="2128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5"/>
              </a:lnSpc>
              <a:buNone/>
            </a:pPr>
            <a:r>
              <a:rPr lang="en-US" sz="1747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cadenas en C son arrays de caracteres terminados en '\0'. La biblioteca proporciona funciones para manipular cadenas. Ejemplo: strcat(str1, str2); // Concatenar str2 a str1</a:t>
            </a:r>
            <a:endParaRPr lang="en-US" sz="1747" dirty="0"/>
          </a:p>
        </p:txBody>
      </p:sp>
      <p:sp>
        <p:nvSpPr>
          <p:cNvPr id="14" name="Shape 11"/>
          <p:cNvSpPr/>
          <p:nvPr/>
        </p:nvSpPr>
        <p:spPr>
          <a:xfrm>
            <a:off x="9482495" y="4658201"/>
            <a:ext cx="499110" cy="499110"/>
          </a:xfrm>
          <a:prstGeom prst="roundRect">
            <a:avLst>
              <a:gd name="adj" fmla="val 8000"/>
            </a:avLst>
          </a:prstGeom>
          <a:solidFill>
            <a:srgbClr val="404040"/>
          </a:solidFill>
          <a:ln/>
        </p:spPr>
      </p:sp>
      <p:sp>
        <p:nvSpPr>
          <p:cNvPr id="15" name="Text 12"/>
          <p:cNvSpPr/>
          <p:nvPr/>
        </p:nvSpPr>
        <p:spPr>
          <a:xfrm>
            <a:off x="9637157" y="4741307"/>
            <a:ext cx="189667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0"/>
              </a:lnSpc>
              <a:buNone/>
            </a:pPr>
            <a:r>
              <a:rPr lang="en-US" sz="2620" spc="-79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2620" dirty="0"/>
          </a:p>
        </p:txBody>
      </p:sp>
      <p:sp>
        <p:nvSpPr>
          <p:cNvPr id="16" name="Text 13"/>
          <p:cNvSpPr/>
          <p:nvPr/>
        </p:nvSpPr>
        <p:spPr>
          <a:xfrm>
            <a:off x="10203418" y="4658201"/>
            <a:ext cx="2844284" cy="346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9"/>
              </a:lnSpc>
              <a:buNone/>
            </a:pPr>
            <a:r>
              <a:rPr lang="en-US" sz="2183" spc="-66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Gestión de Errores</a:t>
            </a:r>
            <a:endParaRPr lang="en-US" sz="2183" dirty="0"/>
          </a:p>
        </p:txBody>
      </p:sp>
      <p:sp>
        <p:nvSpPr>
          <p:cNvPr id="17" name="Text 14"/>
          <p:cNvSpPr/>
          <p:nvPr/>
        </p:nvSpPr>
        <p:spPr>
          <a:xfrm>
            <a:off x="10203418" y="5137785"/>
            <a:ext cx="3170277" cy="17740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5"/>
              </a:lnSpc>
              <a:buNone/>
            </a:pPr>
            <a:r>
              <a:rPr lang="en-US" sz="1747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 crucial verificar el éxito de las operaciones de memoria y manejar los errores adecuadamente. Ejemplo: if (arr == NULL) { // Manejo de error }</a:t>
            </a:r>
            <a:endParaRPr lang="en-US" sz="1747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70057" y="1310997"/>
            <a:ext cx="7515820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07"/>
              </a:lnSpc>
              <a:buNone/>
            </a:pPr>
            <a:r>
              <a:rPr lang="en-US" sz="3845" spc="-115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Procesos y Subprocesos en C</a:t>
            </a:r>
            <a:endParaRPr lang="en-US" sz="3845" dirty="0"/>
          </a:p>
        </p:txBody>
      </p:sp>
      <p:sp>
        <p:nvSpPr>
          <p:cNvPr id="6" name="Shape 3"/>
          <p:cNvSpPr/>
          <p:nvPr/>
        </p:nvSpPr>
        <p:spPr>
          <a:xfrm>
            <a:off x="6243221" y="2433995"/>
            <a:ext cx="439460" cy="439460"/>
          </a:xfrm>
          <a:prstGeom prst="roundRect">
            <a:avLst>
              <a:gd name="adj" fmla="val 8001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379428" y="2507218"/>
            <a:ext cx="167045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spc="-69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307" dirty="0"/>
          </a:p>
        </p:txBody>
      </p:sp>
      <p:sp>
        <p:nvSpPr>
          <p:cNvPr id="8" name="Text 5"/>
          <p:cNvSpPr/>
          <p:nvPr/>
        </p:nvSpPr>
        <p:spPr>
          <a:xfrm>
            <a:off x="7537252" y="2409587"/>
            <a:ext cx="2782967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spc="-58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Creación de Procesos</a:t>
            </a:r>
            <a:endParaRPr lang="en-US" sz="1923" dirty="0"/>
          </a:p>
        </p:txBody>
      </p:sp>
      <p:sp>
        <p:nvSpPr>
          <p:cNvPr id="9" name="Text 6"/>
          <p:cNvSpPr/>
          <p:nvPr/>
        </p:nvSpPr>
        <p:spPr>
          <a:xfrm>
            <a:off x="7537252" y="283190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sistemas Unix/Linux, se usan fork() y exec() para crear procesos. Ejemplo: pid_t pid = fork(); // Crea un nuevo proceso</a:t>
            </a:r>
            <a:endParaRPr lang="en-US" sz="1538" dirty="0"/>
          </a:p>
        </p:txBody>
      </p:sp>
      <p:sp>
        <p:nvSpPr>
          <p:cNvPr id="10" name="Shape 7"/>
          <p:cNvSpPr/>
          <p:nvPr/>
        </p:nvSpPr>
        <p:spPr>
          <a:xfrm>
            <a:off x="6243221" y="4067175"/>
            <a:ext cx="439460" cy="439460"/>
          </a:xfrm>
          <a:prstGeom prst="roundRect">
            <a:avLst>
              <a:gd name="adj" fmla="val 8001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379428" y="4140398"/>
            <a:ext cx="167045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spc="-69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2307" dirty="0"/>
          </a:p>
        </p:txBody>
      </p:sp>
      <p:sp>
        <p:nvSpPr>
          <p:cNvPr id="12" name="Text 9"/>
          <p:cNvSpPr/>
          <p:nvPr/>
        </p:nvSpPr>
        <p:spPr>
          <a:xfrm>
            <a:off x="7537252" y="4042767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spc="-58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Manejo de Hilos</a:t>
            </a:r>
            <a:endParaRPr lang="en-US" sz="1923" dirty="0"/>
          </a:p>
        </p:txBody>
      </p:sp>
      <p:sp>
        <p:nvSpPr>
          <p:cNvPr id="13" name="Text 10"/>
          <p:cNvSpPr/>
          <p:nvPr/>
        </p:nvSpPr>
        <p:spPr>
          <a:xfrm>
            <a:off x="7537252" y="446508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biblioteca POSIX Threads (pthreads) se usa para trabajar con hilos. Ejemplo: pthread_create(&amp;thread, NULL, thread_function, NULL);</a:t>
            </a:r>
            <a:endParaRPr lang="en-US" sz="1538" dirty="0"/>
          </a:p>
        </p:txBody>
      </p:sp>
      <p:sp>
        <p:nvSpPr>
          <p:cNvPr id="14" name="Shape 11"/>
          <p:cNvSpPr/>
          <p:nvPr/>
        </p:nvSpPr>
        <p:spPr>
          <a:xfrm>
            <a:off x="6243221" y="5700355"/>
            <a:ext cx="439460" cy="439460"/>
          </a:xfrm>
          <a:prstGeom prst="roundRect">
            <a:avLst>
              <a:gd name="adj" fmla="val 8001"/>
            </a:avLst>
          </a:prstGeom>
          <a:solidFill>
            <a:srgbClr val="404040"/>
          </a:solidFill>
          <a:ln/>
        </p:spPr>
      </p:sp>
      <p:sp>
        <p:nvSpPr>
          <p:cNvPr id="15" name="Text 12"/>
          <p:cNvSpPr/>
          <p:nvPr/>
        </p:nvSpPr>
        <p:spPr>
          <a:xfrm>
            <a:off x="6379428" y="5773579"/>
            <a:ext cx="167045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spc="-69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2307" dirty="0"/>
          </a:p>
        </p:txBody>
      </p:sp>
      <p:sp>
        <p:nvSpPr>
          <p:cNvPr id="16" name="Text 13"/>
          <p:cNvSpPr/>
          <p:nvPr/>
        </p:nvSpPr>
        <p:spPr>
          <a:xfrm>
            <a:off x="7537252" y="5675948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spc="-58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Sincronización</a:t>
            </a:r>
            <a:endParaRPr lang="en-US" sz="1923" dirty="0"/>
          </a:p>
        </p:txBody>
      </p:sp>
      <p:sp>
        <p:nvSpPr>
          <p:cNvPr id="17" name="Text 14"/>
          <p:cNvSpPr/>
          <p:nvPr/>
        </p:nvSpPr>
        <p:spPr>
          <a:xfrm>
            <a:off x="7537252" y="609826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 importante manejar la sincronización entre procesos e hilos para evitar condiciones de carrera y otros problemas de concurrencia.</a:t>
            </a:r>
            <a:endParaRPr lang="en-US" sz="1538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4959" y="1619964"/>
            <a:ext cx="7888605" cy="5580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95"/>
              </a:lnSpc>
              <a:buNone/>
            </a:pPr>
            <a:r>
              <a:rPr lang="en-US" sz="3516" spc="-105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Programación de Red con Sockets</a:t>
            </a:r>
            <a:endParaRPr lang="en-US" sz="3516" dirty="0"/>
          </a:p>
        </p:txBody>
      </p:sp>
      <p:sp>
        <p:nvSpPr>
          <p:cNvPr id="6" name="Shape 3"/>
          <p:cNvSpPr/>
          <p:nvPr/>
        </p:nvSpPr>
        <p:spPr>
          <a:xfrm>
            <a:off x="624959" y="2445782"/>
            <a:ext cx="7894082" cy="3105626"/>
          </a:xfrm>
          <a:prstGeom prst="roundRect">
            <a:avLst>
              <a:gd name="adj" fmla="val 10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2579" y="2453402"/>
            <a:ext cx="7878842" cy="5150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811054" y="2568059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Función</a:t>
            </a:r>
            <a:endParaRPr lang="en-US" sz="1406" dirty="0"/>
          </a:p>
        </p:txBody>
      </p:sp>
      <p:sp>
        <p:nvSpPr>
          <p:cNvPr id="9" name="Text 6"/>
          <p:cNvSpPr/>
          <p:nvPr/>
        </p:nvSpPr>
        <p:spPr>
          <a:xfrm>
            <a:off x="4754285" y="2568059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Descripción</a:t>
            </a:r>
            <a:endParaRPr lang="en-US" sz="1406" dirty="0"/>
          </a:p>
        </p:txBody>
      </p:sp>
      <p:sp>
        <p:nvSpPr>
          <p:cNvPr id="10" name="Shape 7"/>
          <p:cNvSpPr/>
          <p:nvPr/>
        </p:nvSpPr>
        <p:spPr>
          <a:xfrm>
            <a:off x="632579" y="2968466"/>
            <a:ext cx="7878842" cy="5150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811054" y="3083123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socket()</a:t>
            </a:r>
            <a:endParaRPr lang="en-US" sz="1406" dirty="0"/>
          </a:p>
        </p:txBody>
      </p:sp>
      <p:sp>
        <p:nvSpPr>
          <p:cNvPr id="12" name="Text 9"/>
          <p:cNvSpPr/>
          <p:nvPr/>
        </p:nvSpPr>
        <p:spPr>
          <a:xfrm>
            <a:off x="4754285" y="3083123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 un nuevo socket</a:t>
            </a:r>
            <a:endParaRPr lang="en-US" sz="1406" dirty="0"/>
          </a:p>
        </p:txBody>
      </p:sp>
      <p:sp>
        <p:nvSpPr>
          <p:cNvPr id="13" name="Shape 10"/>
          <p:cNvSpPr/>
          <p:nvPr/>
        </p:nvSpPr>
        <p:spPr>
          <a:xfrm>
            <a:off x="632579" y="3483531"/>
            <a:ext cx="7878842" cy="5150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11054" y="3598188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connect()</a:t>
            </a:r>
            <a:endParaRPr lang="en-US" sz="1406" dirty="0"/>
          </a:p>
        </p:txBody>
      </p:sp>
      <p:sp>
        <p:nvSpPr>
          <p:cNvPr id="15" name="Text 12"/>
          <p:cNvSpPr/>
          <p:nvPr/>
        </p:nvSpPr>
        <p:spPr>
          <a:xfrm>
            <a:off x="4754285" y="3598188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 una conexión con un servidor</a:t>
            </a:r>
            <a:endParaRPr lang="en-US" sz="1406" dirty="0"/>
          </a:p>
        </p:txBody>
      </p:sp>
      <p:sp>
        <p:nvSpPr>
          <p:cNvPr id="16" name="Shape 13"/>
          <p:cNvSpPr/>
          <p:nvPr/>
        </p:nvSpPr>
        <p:spPr>
          <a:xfrm>
            <a:off x="632579" y="3998595"/>
            <a:ext cx="7878842" cy="5150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811054" y="4113252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bind()</a:t>
            </a:r>
            <a:endParaRPr lang="en-US" sz="1406" dirty="0"/>
          </a:p>
        </p:txBody>
      </p:sp>
      <p:sp>
        <p:nvSpPr>
          <p:cNvPr id="18" name="Text 15"/>
          <p:cNvSpPr/>
          <p:nvPr/>
        </p:nvSpPr>
        <p:spPr>
          <a:xfrm>
            <a:off x="4754285" y="4113252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Asocia una dirección a un socket</a:t>
            </a:r>
            <a:endParaRPr lang="en-US" sz="1406" dirty="0"/>
          </a:p>
        </p:txBody>
      </p:sp>
      <p:sp>
        <p:nvSpPr>
          <p:cNvPr id="19" name="Shape 16"/>
          <p:cNvSpPr/>
          <p:nvPr/>
        </p:nvSpPr>
        <p:spPr>
          <a:xfrm>
            <a:off x="632579" y="4513659"/>
            <a:ext cx="7878842" cy="5150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811054" y="4628317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listen()</a:t>
            </a:r>
            <a:endParaRPr lang="en-US" sz="1406" dirty="0"/>
          </a:p>
        </p:txBody>
      </p:sp>
      <p:sp>
        <p:nvSpPr>
          <p:cNvPr id="21" name="Text 18"/>
          <p:cNvSpPr/>
          <p:nvPr/>
        </p:nvSpPr>
        <p:spPr>
          <a:xfrm>
            <a:off x="4754285" y="4628317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Marca un socket para aceptar conexiones</a:t>
            </a:r>
            <a:endParaRPr lang="en-US" sz="1406" dirty="0"/>
          </a:p>
        </p:txBody>
      </p:sp>
      <p:sp>
        <p:nvSpPr>
          <p:cNvPr id="22" name="Shape 19"/>
          <p:cNvSpPr/>
          <p:nvPr/>
        </p:nvSpPr>
        <p:spPr>
          <a:xfrm>
            <a:off x="632579" y="5028724"/>
            <a:ext cx="7878842" cy="5150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811054" y="5143381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accept()</a:t>
            </a:r>
            <a:endParaRPr lang="en-US" sz="1406" dirty="0"/>
          </a:p>
        </p:txBody>
      </p:sp>
      <p:sp>
        <p:nvSpPr>
          <p:cNvPr id="24" name="Text 21"/>
          <p:cNvSpPr/>
          <p:nvPr/>
        </p:nvSpPr>
        <p:spPr>
          <a:xfrm>
            <a:off x="4754285" y="5143381"/>
            <a:ext cx="3578662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Acepta una conexión entrante</a:t>
            </a:r>
            <a:endParaRPr lang="en-US" sz="1406" dirty="0"/>
          </a:p>
        </p:txBody>
      </p:sp>
      <p:sp>
        <p:nvSpPr>
          <p:cNvPr id="25" name="Text 22"/>
          <p:cNvSpPr/>
          <p:nvPr/>
        </p:nvSpPr>
        <p:spPr>
          <a:xfrm>
            <a:off x="624959" y="5752267"/>
            <a:ext cx="7894082" cy="8572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6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sockets permiten la comunicación entre procesos en diferentes máquinas a través de una red. Se utilizan funciones como socket(), connect(), bind(), listen() y accept() para crear y manejar conexiones de red. Es importante manejar errores y cerrar los sockets adecuadamente después de su uso.</a:t>
            </a:r>
            <a:endParaRPr lang="en-US" sz="1406" dirty="0"/>
          </a:p>
        </p:txBody>
      </p:sp>
      <p:pic>
        <p:nvPicPr>
          <p:cNvPr id="2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2024-07-25T21:57:46Z</dcterms:created>
  <dcterms:modified xsi:type="dcterms:W3CDTF">2024-07-25T21:57:46Z</dcterms:modified>
</cp:coreProperties>
</file>